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58" r:id="rId3"/>
    <p:sldId id="263" r:id="rId4"/>
    <p:sldId id="261" r:id="rId5"/>
    <p:sldId id="264" r:id="rId6"/>
    <p:sldId id="266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1" r:id="rId15"/>
    <p:sldId id="282" r:id="rId16"/>
    <p:sldId id="270" r:id="rId17"/>
    <p:sldId id="259" r:id="rId18"/>
    <p:sldId id="284" r:id="rId19"/>
    <p:sldId id="288" r:id="rId20"/>
    <p:sldId id="291" r:id="rId21"/>
    <p:sldId id="283" r:id="rId22"/>
    <p:sldId id="267" r:id="rId23"/>
    <p:sldId id="272" r:id="rId24"/>
    <p:sldId id="285" r:id="rId25"/>
    <p:sldId id="269" r:id="rId26"/>
    <p:sldId id="286" r:id="rId27"/>
    <p:sldId id="290" r:id="rId28"/>
    <p:sldId id="287" r:id="rId29"/>
    <p:sldId id="289" r:id="rId30"/>
    <p:sldId id="262" r:id="rId31"/>
    <p:sldId id="260" r:id="rId3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15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484BD-A9A3-4CBB-88D6-39267B7F5B46}" type="datetimeFigureOut">
              <a:rPr lang="en-BE" smtClean="0"/>
              <a:t>09/02/2024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F9D2B-EF00-4575-9013-113DEEFD58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835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78594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65920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57841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91541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34559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659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1691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25348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7F9D2B-EF00-4575-9013-113DEEFD58FD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70229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3D Graphics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Week 1a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Daan Nijs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DE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2023</a:t>
            </a:r>
          </a:p>
        </p:txBody>
      </p:sp>
      <p:pic>
        <p:nvPicPr>
          <p:cNvPr id="3" name="Picture 2" descr="A room with a white cube and red and green walls&#10;&#10;Description automatically generated">
            <a:extLst>
              <a:ext uri="{FF2B5EF4-FFF2-40B4-BE49-F238E27FC236}">
                <a16:creationId xmlns:a16="http://schemas.microsoft.com/office/drawing/2014/main" id="{52382748-B3A1-4041-F0B7-3FD688D997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10" y="1463310"/>
            <a:ext cx="5394690" cy="539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2779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910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24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279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6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08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0847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4793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755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9706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44C9-3718-44C4-9063-5DAD08408240}" type="datetimeFigureOut">
              <a:rPr lang="en-BE" smtClean="0"/>
              <a:t>01/02/2024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188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5DD37-2212-916B-E357-43E8D3EA5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0F862-7245-5FF3-F9FF-A37F0519F7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1a : Introduction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0F53-1B0B-247E-5331-DFF63A59F5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06C7B-D22F-6554-53F2-0FB13D199E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FE3868-CBE1-5055-4906-5E64ED6EC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550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kinds of rendering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8F6EF9FA-7974-42B2-378D-39224235F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0667"/>
            <a:ext cx="4920018" cy="3280012"/>
          </a:xfrm>
          <a:prstGeom prst="rect">
            <a:avLst/>
          </a:prstGeom>
        </p:spPr>
      </p:pic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999" y="1530667"/>
            <a:ext cx="5715000" cy="3200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ED9262-AB95-3676-EA45-87818901D663}"/>
              </a:ext>
            </a:extLst>
          </p:cNvPr>
          <p:cNvCxnSpPr/>
          <p:nvPr/>
        </p:nvCxnSpPr>
        <p:spPr>
          <a:xfrm>
            <a:off x="5125452" y="3031958"/>
            <a:ext cx="1152000" cy="0"/>
          </a:xfrm>
          <a:prstGeom prst="straightConnector1">
            <a:avLst/>
          </a:prstGeom>
          <a:ln w="1270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D6459B4-6E6B-E5D9-0C9B-8FBF9B675BCF}"/>
              </a:ext>
            </a:extLst>
          </p:cNvPr>
          <p:cNvSpPr txBox="1"/>
          <p:nvPr/>
        </p:nvSpPr>
        <p:spPr>
          <a:xfrm>
            <a:off x="1289507" y="5158855"/>
            <a:ext cx="28373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(offline) rendering</a:t>
            </a:r>
            <a:endParaRPr lang="en-B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7816F-ACC9-DD91-E78C-920E4F27BA2A}"/>
              </a:ext>
            </a:extLst>
          </p:cNvPr>
          <p:cNvSpPr txBox="1"/>
          <p:nvPr/>
        </p:nvSpPr>
        <p:spPr>
          <a:xfrm>
            <a:off x="7848259" y="5065723"/>
            <a:ext cx="2972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Realtime rendering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1917966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big difference?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043"/>
            <a:ext cx="5715000" cy="3200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191D92-F9FA-89DB-7DB8-32C553DA6203}"/>
              </a:ext>
            </a:extLst>
          </p:cNvPr>
          <p:cNvSpPr txBox="1"/>
          <p:nvPr/>
        </p:nvSpPr>
        <p:spPr>
          <a:xfrm>
            <a:off x="5715000" y="3374084"/>
            <a:ext cx="6608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do we have to render the frame?</a:t>
            </a:r>
            <a:br>
              <a:rPr lang="en-US" sz="2400" dirty="0"/>
            </a:br>
            <a:r>
              <a:rPr lang="en-US" sz="2400" dirty="0"/>
              <a:t>Assume we’re rendering 60 frames per second (fps)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4172659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big difference?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043"/>
            <a:ext cx="5715000" cy="3200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191D92-F9FA-89DB-7DB8-32C553DA6203}"/>
              </a:ext>
            </a:extLst>
          </p:cNvPr>
          <p:cNvSpPr txBox="1"/>
          <p:nvPr/>
        </p:nvSpPr>
        <p:spPr>
          <a:xfrm>
            <a:off x="6636225" y="2736502"/>
            <a:ext cx="33274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60 frames per second</a:t>
            </a:r>
          </a:p>
          <a:p>
            <a:r>
              <a:rPr lang="en-US" sz="2800" dirty="0"/>
              <a:t>1 second / 60</a:t>
            </a:r>
          </a:p>
          <a:p>
            <a:r>
              <a:rPr lang="en-US" sz="2800" dirty="0"/>
              <a:t>16.6 </a:t>
            </a:r>
            <a:r>
              <a:rPr lang="en-US" sz="2800" dirty="0" err="1"/>
              <a:t>ms</a:t>
            </a:r>
            <a:r>
              <a:rPr lang="en-US" sz="2800" dirty="0"/>
              <a:t> per frame 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1564514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big difference?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91D92-F9FA-89DB-7DB8-32C553DA6203}"/>
              </a:ext>
            </a:extLst>
          </p:cNvPr>
          <p:cNvSpPr txBox="1"/>
          <p:nvPr/>
        </p:nvSpPr>
        <p:spPr>
          <a:xfrm>
            <a:off x="5715000" y="3374084"/>
            <a:ext cx="55437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do we have to render the frame?</a:t>
            </a:r>
          </a:p>
          <a:p>
            <a:r>
              <a:rPr lang="en-US" sz="2400" dirty="0"/>
              <a:t>Movies display at least 24 fps</a:t>
            </a:r>
            <a:endParaRPr lang="en-BE" sz="2400" dirty="0"/>
          </a:p>
        </p:txBody>
      </p:sp>
      <p:pic>
        <p:nvPicPr>
          <p:cNvPr id="4" name="Picture 3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2C7A1191-91F1-8B1F-EBC5-41984E8BA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0341"/>
            <a:ext cx="5670410" cy="378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16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big difference?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91D92-F9FA-89DB-7DB8-32C553DA6203}"/>
              </a:ext>
            </a:extLst>
          </p:cNvPr>
          <p:cNvSpPr txBox="1"/>
          <p:nvPr/>
        </p:nvSpPr>
        <p:spPr>
          <a:xfrm>
            <a:off x="5715000" y="3374084"/>
            <a:ext cx="55437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How long do we have to render the frame?</a:t>
            </a:r>
          </a:p>
          <a:p>
            <a:r>
              <a:rPr lang="en-US" sz="2400" dirty="0"/>
              <a:t>Movies display at </a:t>
            </a:r>
            <a:r>
              <a:rPr lang="en-US" sz="2400" dirty="0" err="1"/>
              <a:t>at</a:t>
            </a:r>
            <a:r>
              <a:rPr lang="en-US" sz="2400" dirty="0"/>
              <a:t> least 24 fps</a:t>
            </a:r>
            <a:endParaRPr lang="en-BE" sz="2400" dirty="0"/>
          </a:p>
        </p:txBody>
      </p:sp>
      <p:pic>
        <p:nvPicPr>
          <p:cNvPr id="4" name="Picture 3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2C7A1191-91F1-8B1F-EBC5-41984E8BA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0341"/>
            <a:ext cx="5670410" cy="378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132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 question! It doesn’t matter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91D92-F9FA-89DB-7DB8-32C553DA6203}"/>
              </a:ext>
            </a:extLst>
          </p:cNvPr>
          <p:cNvSpPr txBox="1"/>
          <p:nvPr/>
        </p:nvSpPr>
        <p:spPr>
          <a:xfrm>
            <a:off x="5715001" y="3374084"/>
            <a:ext cx="6411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only need to render once (no user input)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Anecdotally, about 80-400 hours on a single pc for one frame, but is always rendered on a farm</a:t>
            </a:r>
            <a:endParaRPr lang="en-BE" sz="2400" dirty="0"/>
          </a:p>
        </p:txBody>
      </p:sp>
      <p:pic>
        <p:nvPicPr>
          <p:cNvPr id="4" name="Picture 3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2C7A1191-91F1-8B1F-EBC5-41984E8BA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0341"/>
            <a:ext cx="5670410" cy="378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50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F2426-9D77-CDF2-000C-6DD961563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06" y="365125"/>
            <a:ext cx="12075993" cy="1325563"/>
          </a:xfrm>
        </p:spPr>
        <p:txBody>
          <a:bodyPr/>
          <a:lstStyle/>
          <a:p>
            <a:r>
              <a:rPr lang="en-US" dirty="0"/>
              <a:t>This course should be called “</a:t>
            </a:r>
            <a:r>
              <a:rPr lang="en-US" dirty="0" err="1"/>
              <a:t>realtime</a:t>
            </a:r>
            <a:r>
              <a:rPr lang="en-US" dirty="0"/>
              <a:t> 3D rendering”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8B0B9-99B9-0951-AB4D-917EC4C5D2CE}"/>
              </a:ext>
            </a:extLst>
          </p:cNvPr>
          <p:cNvSpPr txBox="1"/>
          <p:nvPr/>
        </p:nvSpPr>
        <p:spPr>
          <a:xfrm>
            <a:off x="464024" y="1613594"/>
            <a:ext cx="10993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learn how to make 3D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use the graphics card (GPU) to do it fast enough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3007397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58FB-00CF-D10A-CC8A-82ACD6BE5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62" y="238794"/>
            <a:ext cx="10515600" cy="1325563"/>
          </a:xfrm>
        </p:spPr>
        <p:txBody>
          <a:bodyPr/>
          <a:lstStyle/>
          <a:p>
            <a:r>
              <a:rPr lang="en-US" dirty="0"/>
              <a:t>Course schedule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1EAC1E-50A5-E5B1-3B92-1ADF35B09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671"/>
            <a:ext cx="4032180" cy="263992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210F50F-45B5-C7FB-DF9B-1B0908099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798211"/>
              </p:ext>
            </p:extLst>
          </p:nvPr>
        </p:nvGraphicFramePr>
        <p:xfrm>
          <a:off x="5124734" y="1"/>
          <a:ext cx="6602496" cy="6855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693">
                  <a:extLst>
                    <a:ext uri="{9D8B030D-6E8A-4147-A177-3AD203B41FA5}">
                      <a16:colId xmlns:a16="http://schemas.microsoft.com/office/drawing/2014/main" val="4215952977"/>
                    </a:ext>
                  </a:extLst>
                </a:gridCol>
                <a:gridCol w="2299648">
                  <a:extLst>
                    <a:ext uri="{9D8B030D-6E8A-4147-A177-3AD203B41FA5}">
                      <a16:colId xmlns:a16="http://schemas.microsoft.com/office/drawing/2014/main" val="1545778933"/>
                    </a:ext>
                  </a:extLst>
                </a:gridCol>
                <a:gridCol w="2276155">
                  <a:extLst>
                    <a:ext uri="{9D8B030D-6E8A-4147-A177-3AD203B41FA5}">
                      <a16:colId xmlns:a16="http://schemas.microsoft.com/office/drawing/2014/main" val="1553113300"/>
                    </a:ext>
                  </a:extLst>
                </a:gridCol>
              </a:tblGrid>
              <a:tr h="522129">
                <a:tc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Monday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Thursday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273685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1 : 12/02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Introduction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C#/Unity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21218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2 : 19/02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reasoning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727011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3 : 26/02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Pipeline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221313"/>
                  </a:ext>
                </a:extLst>
              </a:tr>
              <a:tr h="625607">
                <a:tc>
                  <a:txBody>
                    <a:bodyPr/>
                    <a:lstStyle/>
                    <a:p>
                      <a:r>
                        <a:rPr lang="en-US" dirty="0"/>
                        <a:t>Week 4 : 04/03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Textures</a:t>
                      </a:r>
                    </a:p>
                    <a:p>
                      <a:r>
                        <a:rPr lang="en-US" dirty="0"/>
                        <a:t>Normal maps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 processing /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918310"/>
                  </a:ext>
                </a:extLst>
              </a:tr>
              <a:tr h="625607">
                <a:tc>
                  <a:txBody>
                    <a:bodyPr/>
                    <a:lstStyle/>
                    <a:p>
                      <a:r>
                        <a:rPr lang="en-US" dirty="0"/>
                        <a:t>Week 5 : 11/03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Camera’s</a:t>
                      </a:r>
                    </a:p>
                    <a:p>
                      <a:r>
                        <a:rPr lang="en-US" dirty="0"/>
                        <a:t>Light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78510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6 : 18/03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Advanced pipeline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Advanced pipeline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41231"/>
                  </a:ext>
                </a:extLst>
              </a:tr>
              <a:tr h="625607">
                <a:tc>
                  <a:txBody>
                    <a:bodyPr/>
                    <a:lstStyle/>
                    <a:p>
                      <a:r>
                        <a:rPr lang="en-US" dirty="0"/>
                        <a:t>Week 7 : 25/03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Materials</a:t>
                      </a:r>
                      <a:br>
                        <a:rPr lang="en-US" dirty="0"/>
                      </a:br>
                      <a:r>
                        <a:rPr lang="en-US" dirty="0"/>
                        <a:t>Aliasing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Materials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929814"/>
                  </a:ext>
                </a:extLst>
              </a:tr>
              <a:tr h="625607">
                <a:tc>
                  <a:txBody>
                    <a:bodyPr/>
                    <a:lstStyle/>
                    <a:p>
                      <a:r>
                        <a:rPr lang="en-US" dirty="0"/>
                        <a:t>Week 8 : 15/04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942271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9 : 22/04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500834"/>
                  </a:ext>
                </a:extLst>
              </a:tr>
              <a:tr h="625607">
                <a:tc>
                  <a:txBody>
                    <a:bodyPr/>
                    <a:lstStyle/>
                    <a:p>
                      <a:r>
                        <a:rPr lang="en-US" dirty="0"/>
                        <a:t>Week 10 : 29/04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961463"/>
                  </a:ext>
                </a:extLst>
              </a:tr>
              <a:tr h="522129">
                <a:tc>
                  <a:txBody>
                    <a:bodyPr/>
                    <a:lstStyle/>
                    <a:p>
                      <a:r>
                        <a:rPr lang="en-US" dirty="0"/>
                        <a:t>Week 11 : 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Revision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Revision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446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6538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F101-F5EC-F9AF-E2DD-382B629D4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might not make a lot of sense yet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B7506-2A2D-12A8-989F-541C35A38AA0}"/>
              </a:ext>
            </a:extLst>
          </p:cNvPr>
          <p:cNvSpPr txBox="1"/>
          <p:nvPr/>
        </p:nvSpPr>
        <p:spPr>
          <a:xfrm>
            <a:off x="1269242" y="2968388"/>
            <a:ext cx="93691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We’ll do some hands one things with Unity this class and (hopefully) it will start to make more sense</a:t>
            </a:r>
          </a:p>
          <a:p>
            <a:r>
              <a:rPr lang="en-US" dirty="0"/>
              <a:t>Unfortunately, this will be true of this course as well. Rendering is a lot of simple </a:t>
            </a:r>
            <a:r>
              <a:rPr lang="en-US" dirty="0" err="1"/>
              <a:t>seperate</a:t>
            </a:r>
            <a:r>
              <a:rPr lang="en-US" dirty="0"/>
              <a:t> parts, that  only make once you can make the connections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096729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3D77D-F30C-D2B3-9E52-FB5F7ADA1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3" y="365125"/>
            <a:ext cx="12185072" cy="1325563"/>
          </a:xfrm>
        </p:spPr>
        <p:txBody>
          <a:bodyPr/>
          <a:lstStyle/>
          <a:p>
            <a:r>
              <a:rPr lang="en-US" dirty="0"/>
              <a:t>Reframe: we want to understand why a pixel has it’s color</a:t>
            </a:r>
            <a:endParaRPr lang="en-BE" dirty="0"/>
          </a:p>
        </p:txBody>
      </p:sp>
      <p:pic>
        <p:nvPicPr>
          <p:cNvPr id="4" name="Picture 3" descr="A helicopter flying over a highway&#10;&#10;Description automatically generated">
            <a:extLst>
              <a:ext uri="{FF2B5EF4-FFF2-40B4-BE49-F238E27FC236}">
                <a16:creationId xmlns:a16="http://schemas.microsoft.com/office/drawing/2014/main" id="{E455B39B-131E-3C1A-8807-A998E8281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3226"/>
            <a:ext cx="8790709" cy="49447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3584D81-7DB7-2E1E-D925-13B76E9F71C5}"/>
              </a:ext>
            </a:extLst>
          </p:cNvPr>
          <p:cNvCxnSpPr/>
          <p:nvPr/>
        </p:nvCxnSpPr>
        <p:spPr>
          <a:xfrm flipH="1">
            <a:off x="7329055" y="3269673"/>
            <a:ext cx="2085109" cy="1475509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8F93976-7721-603D-A073-CB275BB079D2}"/>
              </a:ext>
            </a:extLst>
          </p:cNvPr>
          <p:cNvSpPr/>
          <p:nvPr/>
        </p:nvSpPr>
        <p:spPr>
          <a:xfrm>
            <a:off x="9573904" y="2231409"/>
            <a:ext cx="1569493" cy="156949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76427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4832-2A04-C12C-19D4-31749239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AE3BC-0C59-672A-39CD-A07B2795AD24}"/>
              </a:ext>
            </a:extLst>
          </p:cNvPr>
          <p:cNvSpPr txBox="1"/>
          <p:nvPr/>
        </p:nvSpPr>
        <p:spPr>
          <a:xfrm>
            <a:off x="989902" y="1690689"/>
            <a:ext cx="49254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Contents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Evaluation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Some 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our hands dirty with Unity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3945604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AA8C4-B01C-7CA7-C484-095E2A09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need to learn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B6B398-CF6F-0D72-67AD-A6459739A02C}"/>
              </a:ext>
            </a:extLst>
          </p:cNvPr>
          <p:cNvSpPr txBox="1"/>
          <p:nvPr/>
        </p:nvSpPr>
        <p:spPr>
          <a:xfrm>
            <a:off x="934872" y="2115403"/>
            <a:ext cx="16911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3D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9719667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4832-2A04-C12C-19D4-31749239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AE3BC-0C59-672A-39CD-A07B2795AD24}"/>
              </a:ext>
            </a:extLst>
          </p:cNvPr>
          <p:cNvSpPr txBox="1"/>
          <p:nvPr/>
        </p:nvSpPr>
        <p:spPr>
          <a:xfrm>
            <a:off x="989902" y="1690689"/>
            <a:ext cx="49254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Contents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Evaluation of this course </a:t>
            </a:r>
            <a:r>
              <a:rPr lang="en-US" sz="2800" dirty="0">
                <a:sym typeface="Wingdings" panose="05000000000000000000" pitchFamily="2" charset="2"/>
              </a:rPr>
              <a:t>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Some 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our hands dirty with Unity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3664531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FDA0-FBB7-8B14-26E3-BA458B80F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this course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5804F9-E61B-8382-378A-C4940166972B}"/>
              </a:ext>
            </a:extLst>
          </p:cNvPr>
          <p:cNvSpPr txBox="1"/>
          <p:nvPr/>
        </p:nvSpPr>
        <p:spPr>
          <a:xfrm>
            <a:off x="1283515" y="2306971"/>
            <a:ext cx="93285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 points on lab exercises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12 points on project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Oral </a:t>
            </a:r>
            <a:r>
              <a:rPr lang="nl-BE" dirty="0" err="1"/>
              <a:t>exam</a:t>
            </a:r>
            <a:r>
              <a:rPr lang="nl-BE" dirty="0"/>
              <a:t> </a:t>
            </a:r>
            <a:r>
              <a:rPr lang="nl-BE" dirty="0" err="1"/>
              <a:t>defending</a:t>
            </a:r>
            <a:r>
              <a:rPr lang="nl-BE" dirty="0"/>
              <a:t> </a:t>
            </a:r>
            <a:r>
              <a:rPr lang="nl-BE" dirty="0" err="1"/>
              <a:t>both</a:t>
            </a: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dirty="0"/>
          </a:p>
          <a:p>
            <a:r>
              <a:rPr lang="nl-BE" dirty="0" err="1"/>
              <a:t>Danger</a:t>
            </a:r>
            <a:r>
              <a:rPr lang="nl-BE" dirty="0"/>
              <a:t> : </a:t>
            </a:r>
            <a:r>
              <a:rPr lang="nl-BE" dirty="0" err="1"/>
              <a:t>oral</a:t>
            </a:r>
            <a:r>
              <a:rPr lang="nl-BE" dirty="0"/>
              <a:t> </a:t>
            </a:r>
            <a:r>
              <a:rPr lang="nl-BE" dirty="0" err="1"/>
              <a:t>exam</a:t>
            </a:r>
            <a:r>
              <a:rPr lang="nl-BE" dirty="0"/>
              <a:t> checks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understand</a:t>
            </a:r>
            <a:r>
              <a:rPr lang="nl-BE" dirty="0"/>
              <a:t> </a:t>
            </a:r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did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exercizes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project. It a </a:t>
            </a:r>
            <a:r>
              <a:rPr lang="nl-BE" dirty="0" err="1"/>
              <a:t>defence</a:t>
            </a:r>
            <a:r>
              <a:rPr lang="nl-BE" dirty="0"/>
              <a:t>, but </a:t>
            </a:r>
            <a:r>
              <a:rPr lang="nl-BE" dirty="0" err="1"/>
              <a:t>it’s</a:t>
            </a:r>
            <a:r>
              <a:rPr lang="nl-BE" dirty="0"/>
              <a:t>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oral</a:t>
            </a:r>
            <a:r>
              <a:rPr lang="nl-BE" dirty="0"/>
              <a:t> </a:t>
            </a:r>
            <a:r>
              <a:rPr lang="nl-BE" dirty="0" err="1"/>
              <a:t>exam</a:t>
            </a:r>
            <a:r>
              <a:rPr lang="nl-BE" dirty="0"/>
              <a:t> of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theory</a:t>
            </a:r>
            <a:r>
              <a:rPr lang="nl-BE" dirty="0"/>
              <a:t> as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7908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1341-522B-37CB-5AD0-741D70683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exercises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BC0896-4F0D-A0CA-44D7-425546C6C960}"/>
              </a:ext>
            </a:extLst>
          </p:cNvPr>
          <p:cNvSpPr txBox="1"/>
          <p:nvPr/>
        </p:nvSpPr>
        <p:spPr>
          <a:xfrm>
            <a:off x="429904" y="1924334"/>
            <a:ext cx="111531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Multiple short exercises per topic</a:t>
            </a:r>
          </a:p>
          <a:p>
            <a:r>
              <a:rPr lang="en-US" sz="2800" dirty="0"/>
              <a:t>Should cover as much of the course as is possible</a:t>
            </a:r>
          </a:p>
          <a:p>
            <a:r>
              <a:rPr lang="en-US" sz="2800" dirty="0"/>
              <a:t>Where an exercise is impossible, I will provide a quiz to check your progress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4088412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4832-2A04-C12C-19D4-31749239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AE3BC-0C59-672A-39CD-A07B2795AD24}"/>
              </a:ext>
            </a:extLst>
          </p:cNvPr>
          <p:cNvSpPr txBox="1"/>
          <p:nvPr/>
        </p:nvSpPr>
        <p:spPr>
          <a:xfrm>
            <a:off x="989902" y="1690689"/>
            <a:ext cx="49254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Contents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Evaluation of this course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Some bureaucracy </a:t>
            </a:r>
            <a:r>
              <a:rPr lang="en-US" sz="2800" dirty="0">
                <a:sym typeface="Wingdings" panose="05000000000000000000" pitchFamily="2" charset="2"/>
              </a:rPr>
              <a:t>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our hands dirty with Unity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593491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7507C-0B54-2BDE-0F0F-C4166B8A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Contacting me : send me an email!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F60DC-C119-F9E9-4F9E-BFB0062DC2FB}"/>
              </a:ext>
            </a:extLst>
          </p:cNvPr>
          <p:cNvSpPr txBox="1"/>
          <p:nvPr/>
        </p:nvSpPr>
        <p:spPr>
          <a:xfrm>
            <a:off x="503340" y="1690688"/>
            <a:ext cx="60288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usually respond in 3 or 4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 </a:t>
            </a:r>
            <a:r>
              <a:rPr lang="nl-BE" dirty="0" err="1"/>
              <a:t>might</a:t>
            </a:r>
            <a:r>
              <a:rPr lang="nl-BE" dirty="0"/>
              <a:t> miss </a:t>
            </a:r>
            <a:r>
              <a:rPr lang="nl-BE" dirty="0" err="1"/>
              <a:t>you</a:t>
            </a:r>
            <a:r>
              <a:rPr lang="nl-BE" dirty="0"/>
              <a:t> on Toledo or Teams, </a:t>
            </a:r>
            <a:r>
              <a:rPr lang="nl-BE" dirty="0" err="1"/>
              <a:t>just</a:t>
            </a:r>
            <a:r>
              <a:rPr lang="nl-BE" dirty="0"/>
              <a:t> </a:t>
            </a:r>
            <a:r>
              <a:rPr lang="nl-BE" dirty="0" err="1"/>
              <a:t>send</a:t>
            </a:r>
            <a:r>
              <a:rPr lang="nl-BE" dirty="0"/>
              <a:t> me </a:t>
            </a:r>
            <a:r>
              <a:rPr lang="nl-BE" dirty="0" err="1"/>
              <a:t>an</a:t>
            </a:r>
            <a:r>
              <a:rPr lang="nl-BE" dirty="0"/>
              <a:t> 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I never get </a:t>
            </a:r>
            <a:r>
              <a:rPr lang="nl-BE" dirty="0" err="1"/>
              <a:t>enough</a:t>
            </a:r>
            <a:r>
              <a:rPr lang="nl-BE" dirty="0"/>
              <a:t> </a:t>
            </a:r>
            <a:r>
              <a:rPr lang="nl-BE" dirty="0" err="1"/>
              <a:t>emails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my</a:t>
            </a:r>
            <a:r>
              <a:rPr lang="nl-BE" dirty="0"/>
              <a:t> </a:t>
            </a:r>
            <a:r>
              <a:rPr lang="nl-BE" dirty="0" err="1"/>
              <a:t>students</a:t>
            </a:r>
            <a:endParaRPr lang="nl-BE" dirty="0"/>
          </a:p>
        </p:txBody>
      </p:sp>
      <p:pic>
        <p:nvPicPr>
          <p:cNvPr id="5" name="Picture 4" descr="A person sitting on a bench eating food&#10;&#10;Description automatically generated">
            <a:extLst>
              <a:ext uri="{FF2B5EF4-FFF2-40B4-BE49-F238E27FC236}">
                <a16:creationId xmlns:a16="http://schemas.microsoft.com/office/drawing/2014/main" id="{EF5F67EF-7955-DFE1-8CC8-EF3B3619F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829" y="3137483"/>
            <a:ext cx="5582171" cy="372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87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4832-2A04-C12C-19D4-31749239F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AE3BC-0C59-672A-39CD-A07B2795AD24}"/>
              </a:ext>
            </a:extLst>
          </p:cNvPr>
          <p:cNvSpPr txBox="1"/>
          <p:nvPr/>
        </p:nvSpPr>
        <p:spPr>
          <a:xfrm>
            <a:off x="989901" y="1690689"/>
            <a:ext cx="614105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Contents of this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Evaluation of this course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Some bureaucracy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Get our hands dirty with Unity </a:t>
            </a:r>
            <a:r>
              <a:rPr lang="en-US" sz="2800" dirty="0">
                <a:sym typeface="Wingdings" panose="05000000000000000000" pitchFamily="2" charset="2"/>
              </a:rPr>
              <a:t>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341048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2E6A4-4F36-2EBA-F470-23434728A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tech stack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4331562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4ACC-F607-0A0D-44C9-A1738CE9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Unity?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9685D0-5CB6-9CA1-8FDE-55AC10FBED04}"/>
              </a:ext>
            </a:extLst>
          </p:cNvPr>
          <p:cNvSpPr txBox="1"/>
          <p:nvPr/>
        </p:nvSpPr>
        <p:spPr>
          <a:xfrm>
            <a:off x="921224" y="1774209"/>
            <a:ext cx="4654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popular game engine on the market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is a low barrier to entry (Unreal uses C++)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Useful for other courses 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32355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879A-2836-767F-44AD-3D531B163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Unity?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26002-4877-0BAE-909E-04AFFE0EB13B}"/>
              </a:ext>
            </a:extLst>
          </p:cNvPr>
          <p:cNvSpPr txBox="1"/>
          <p:nvPr/>
        </p:nvSpPr>
        <p:spPr>
          <a:xfrm>
            <a:off x="1166884" y="2197290"/>
            <a:ext cx="4327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Closed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Hides what we’re interested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Maybe we would like to do things ourself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20478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9F54A-1D8A-8AE1-89D8-96DAFB07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39" y="365125"/>
            <a:ext cx="10925961" cy="1325563"/>
          </a:xfrm>
        </p:spPr>
        <p:txBody>
          <a:bodyPr/>
          <a:lstStyle/>
          <a:p>
            <a:r>
              <a:rPr lang="en-US" dirty="0"/>
              <a:t>Contents of this course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16E11-DF47-FF66-39D2-7A790B03439D}"/>
              </a:ext>
            </a:extLst>
          </p:cNvPr>
          <p:cNvSpPr txBox="1"/>
          <p:nvPr/>
        </p:nvSpPr>
        <p:spPr>
          <a:xfrm>
            <a:off x="541421" y="1506022"/>
            <a:ext cx="7339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 are you all hoping to learn in this course?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39588976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73514-D613-EAE2-FE90-317C05816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F1E425-FD85-B157-7FD0-07A8E734A957}"/>
              </a:ext>
            </a:extLst>
          </p:cNvPr>
          <p:cNvSpPr txBox="1"/>
          <p:nvPr/>
        </p:nvSpPr>
        <p:spPr>
          <a:xfrm>
            <a:off x="1037230" y="1931158"/>
            <a:ext cx="50305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course teaches you how 3d rendering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Specifically, </a:t>
            </a:r>
            <a:r>
              <a:rPr lang="en-US" dirty="0" err="1"/>
              <a:t>realtime</a:t>
            </a:r>
            <a:r>
              <a:rPr lang="en-US" dirty="0"/>
              <a:t> 3d rendering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70981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009A1-50C6-D89A-A7AD-8A280DB72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57856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CBD7E-C8DE-549B-E4A5-A5EBA69F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“3D graphics”?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C69A5B-49F7-5A06-22F9-1AD9FD3EB918}"/>
              </a:ext>
            </a:extLst>
          </p:cNvPr>
          <p:cNvSpPr txBox="1"/>
          <p:nvPr/>
        </p:nvSpPr>
        <p:spPr>
          <a:xfrm>
            <a:off x="1909720" y="30506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omputer screen shot of a room&#10;&#10;Description automatically generated">
            <a:extLst>
              <a:ext uri="{FF2B5EF4-FFF2-40B4-BE49-F238E27FC236}">
                <a16:creationId xmlns:a16="http://schemas.microsoft.com/office/drawing/2014/main" id="{16755635-A9D6-F736-E552-14D91DFC8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660" y="3162044"/>
            <a:ext cx="5381340" cy="36959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02DFDD-E30F-8249-6891-F1FB635F4A05}"/>
              </a:ext>
            </a:extLst>
          </p:cNvPr>
          <p:cNvSpPr txBox="1"/>
          <p:nvPr/>
        </p:nvSpPr>
        <p:spPr>
          <a:xfrm>
            <a:off x="250166" y="1613118"/>
            <a:ext cx="108564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“Images representing a 3d scene created by transforming 3d models and textures using algorithms”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This is not *the* definition, this is my definition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It’s a badly defined term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121232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18B2-5902-1A31-48D1-637E3250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3D graphics</a:t>
            </a:r>
            <a:endParaRPr lang="nl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67E331-7E3C-CA85-EF60-0A5EB30182F9}"/>
              </a:ext>
            </a:extLst>
          </p:cNvPr>
          <p:cNvSpPr txBox="1"/>
          <p:nvPr/>
        </p:nvSpPr>
        <p:spPr>
          <a:xfrm>
            <a:off x="838200" y="2105637"/>
            <a:ext cx="1007538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create 3D models : 3D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create textures : Texturing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create a scene : World Building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 need to transform them : ??? Does anyone know the term ???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127689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379B5-F349-56AB-570D-D7F8B56E9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225"/>
            <a:ext cx="10515600" cy="1325563"/>
          </a:xfrm>
        </p:spPr>
        <p:txBody>
          <a:bodyPr/>
          <a:lstStyle/>
          <a:p>
            <a:r>
              <a:rPr lang="en-US" dirty="0"/>
              <a:t>This course should be called 3D rendering</a:t>
            </a:r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D3289-0DC4-D006-6205-E173C89CDDF1}"/>
              </a:ext>
            </a:extLst>
          </p:cNvPr>
          <p:cNvSpPr txBox="1"/>
          <p:nvPr/>
        </p:nvSpPr>
        <p:spPr>
          <a:xfrm>
            <a:off x="90237" y="1443788"/>
            <a:ext cx="588344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Rendering : creating an image, based on a description of a scene, using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Description is models, textures, animations, camera settings… and a bunch of other stuff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“graphics programming” would also be a good name for this course</a:t>
            </a:r>
          </a:p>
        </p:txBody>
      </p:sp>
    </p:spTree>
    <p:extLst>
      <p:ext uri="{BB962C8B-B14F-4D97-AF65-F5344CB8AC3E}">
        <p14:creationId xmlns:p14="http://schemas.microsoft.com/office/powerpoint/2010/main" val="400848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kinds of rendering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8F6EF9FA-7974-42B2-378D-39224235F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0667"/>
            <a:ext cx="4920018" cy="3280012"/>
          </a:xfrm>
          <a:prstGeom prst="rect">
            <a:avLst/>
          </a:prstGeom>
        </p:spPr>
      </p:pic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999" y="1530667"/>
            <a:ext cx="5715000" cy="3200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ED9262-AB95-3676-EA45-87818901D663}"/>
              </a:ext>
            </a:extLst>
          </p:cNvPr>
          <p:cNvCxnSpPr/>
          <p:nvPr/>
        </p:nvCxnSpPr>
        <p:spPr>
          <a:xfrm>
            <a:off x="5125452" y="3031958"/>
            <a:ext cx="1152000" cy="0"/>
          </a:xfrm>
          <a:prstGeom prst="straightConnector1">
            <a:avLst/>
          </a:prstGeom>
          <a:ln w="1270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D6459B4-6E6B-E5D9-0C9B-8FBF9B675BCF}"/>
              </a:ext>
            </a:extLst>
          </p:cNvPr>
          <p:cNvSpPr txBox="1"/>
          <p:nvPr/>
        </p:nvSpPr>
        <p:spPr>
          <a:xfrm>
            <a:off x="3029803" y="5179325"/>
            <a:ext cx="5231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Does anyone know the difference?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2038409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kinds of rendering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8F6EF9FA-7974-42B2-378D-39224235F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0667"/>
            <a:ext cx="4920018" cy="3280012"/>
          </a:xfrm>
          <a:prstGeom prst="rect">
            <a:avLst/>
          </a:prstGeom>
        </p:spPr>
      </p:pic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999" y="1530667"/>
            <a:ext cx="5715000" cy="3200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ED9262-AB95-3676-EA45-87818901D663}"/>
              </a:ext>
            </a:extLst>
          </p:cNvPr>
          <p:cNvCxnSpPr/>
          <p:nvPr/>
        </p:nvCxnSpPr>
        <p:spPr>
          <a:xfrm>
            <a:off x="5125452" y="3031958"/>
            <a:ext cx="1152000" cy="0"/>
          </a:xfrm>
          <a:prstGeom prst="straightConnector1">
            <a:avLst/>
          </a:prstGeom>
          <a:ln w="1270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D6459B4-6E6B-E5D9-0C9B-8FBF9B675BCF}"/>
              </a:ext>
            </a:extLst>
          </p:cNvPr>
          <p:cNvSpPr txBox="1"/>
          <p:nvPr/>
        </p:nvSpPr>
        <p:spPr>
          <a:xfrm>
            <a:off x="2197290" y="5404514"/>
            <a:ext cx="1101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Movie</a:t>
            </a:r>
            <a:endParaRPr lang="en-B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7816F-ACC9-DD91-E78C-920E4F27BA2A}"/>
              </a:ext>
            </a:extLst>
          </p:cNvPr>
          <p:cNvSpPr txBox="1"/>
          <p:nvPr/>
        </p:nvSpPr>
        <p:spPr>
          <a:xfrm>
            <a:off x="8893128" y="5373389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Game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2859480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F9E65-A87D-4AC7-139F-C565989D2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two kinds of rendering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EDFDA6-B483-67D8-840E-23BFD16D157D}"/>
              </a:ext>
            </a:extLst>
          </p:cNvPr>
          <p:cNvSpPr txBox="1"/>
          <p:nvPr/>
        </p:nvSpPr>
        <p:spPr>
          <a:xfrm>
            <a:off x="1197142" y="2261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E" dirty="0"/>
          </a:p>
        </p:txBody>
      </p:sp>
      <p:pic>
        <p:nvPicPr>
          <p:cNvPr id="5" name="Picture 4" descr="A cartoon character on a beach&#10;&#10;Description automatically generated">
            <a:extLst>
              <a:ext uri="{FF2B5EF4-FFF2-40B4-BE49-F238E27FC236}">
                <a16:creationId xmlns:a16="http://schemas.microsoft.com/office/drawing/2014/main" id="{8F6EF9FA-7974-42B2-378D-39224235F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0667"/>
            <a:ext cx="4920018" cy="3280012"/>
          </a:xfrm>
          <a:prstGeom prst="rect">
            <a:avLst/>
          </a:prstGeom>
        </p:spPr>
      </p:pic>
      <p:pic>
        <p:nvPicPr>
          <p:cNvPr id="7" name="Picture 6" descr="A person walking a horse on a mountain&#10;&#10;Description automatically generated">
            <a:extLst>
              <a:ext uri="{FF2B5EF4-FFF2-40B4-BE49-F238E27FC236}">
                <a16:creationId xmlns:a16="http://schemas.microsoft.com/office/drawing/2014/main" id="{8D24F97A-8AE4-82BC-F0D8-518E7D89AF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999" y="1530667"/>
            <a:ext cx="5715000" cy="32004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ED9262-AB95-3676-EA45-87818901D663}"/>
              </a:ext>
            </a:extLst>
          </p:cNvPr>
          <p:cNvCxnSpPr/>
          <p:nvPr/>
        </p:nvCxnSpPr>
        <p:spPr>
          <a:xfrm>
            <a:off x="5125452" y="3031958"/>
            <a:ext cx="1152000" cy="0"/>
          </a:xfrm>
          <a:prstGeom prst="straightConnector1">
            <a:avLst/>
          </a:prstGeom>
          <a:ln w="127000"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D6459B4-6E6B-E5D9-0C9B-8FBF9B675BCF}"/>
              </a:ext>
            </a:extLst>
          </p:cNvPr>
          <p:cNvSpPr txBox="1"/>
          <p:nvPr/>
        </p:nvSpPr>
        <p:spPr>
          <a:xfrm>
            <a:off x="1050878" y="5327333"/>
            <a:ext cx="318241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Offline rendering</a:t>
            </a:r>
            <a:br>
              <a:rPr lang="en-US" sz="2800" dirty="0"/>
            </a:br>
            <a:r>
              <a:rPr lang="en-US" sz="2800" dirty="0"/>
              <a:t>Do calculations once</a:t>
            </a:r>
            <a:endParaRPr lang="en-BE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D7816F-ACC9-DD91-E78C-920E4F27BA2A}"/>
              </a:ext>
            </a:extLst>
          </p:cNvPr>
          <p:cNvSpPr txBox="1"/>
          <p:nvPr/>
        </p:nvSpPr>
        <p:spPr>
          <a:xfrm>
            <a:off x="6859612" y="5107880"/>
            <a:ext cx="434151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Game</a:t>
            </a:r>
            <a:br>
              <a:rPr lang="en-US" sz="2800" dirty="0"/>
            </a:br>
            <a:r>
              <a:rPr lang="en-US" sz="2800" dirty="0"/>
              <a:t>Do calculations continuously</a:t>
            </a:r>
          </a:p>
          <a:p>
            <a:r>
              <a:rPr lang="en-US" sz="2800" dirty="0"/>
              <a:t>Why?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137302946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slides_theme</Template>
  <TotalTime>13217</TotalTime>
  <Words>816</Words>
  <Application>Microsoft Office PowerPoint</Application>
  <PresentationFormat>Widescreen</PresentationFormat>
  <Paragraphs>150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Tahoma</vt:lpstr>
      <vt:lpstr>Wingdings</vt:lpstr>
      <vt:lpstr>Kantoorthema</vt:lpstr>
      <vt:lpstr>PowerPoint Presentation</vt:lpstr>
      <vt:lpstr>This class</vt:lpstr>
      <vt:lpstr>Contents of this course</vt:lpstr>
      <vt:lpstr>What are “3D graphics”?</vt:lpstr>
      <vt:lpstr>Creating 3D graphics</vt:lpstr>
      <vt:lpstr>This course should be called 3D rendering</vt:lpstr>
      <vt:lpstr>There are two kinds of rendering</vt:lpstr>
      <vt:lpstr>There are two kinds of rendering</vt:lpstr>
      <vt:lpstr>There are two kinds of rendering</vt:lpstr>
      <vt:lpstr>There are two kinds of rendering</vt:lpstr>
      <vt:lpstr>What is the big difference?</vt:lpstr>
      <vt:lpstr>What is the big difference?</vt:lpstr>
      <vt:lpstr>What is the big difference?</vt:lpstr>
      <vt:lpstr>What is the big difference?</vt:lpstr>
      <vt:lpstr>Trick question! It doesn’t matter</vt:lpstr>
      <vt:lpstr>This course should be called “realtime 3D rendering”</vt:lpstr>
      <vt:lpstr>Course schedule</vt:lpstr>
      <vt:lpstr>This might not make a lot of sense yet</vt:lpstr>
      <vt:lpstr>Reframe: we want to understand why a pixel has it’s color</vt:lpstr>
      <vt:lpstr>We will need to learn</vt:lpstr>
      <vt:lpstr>This class</vt:lpstr>
      <vt:lpstr>Evaluation of this course</vt:lpstr>
      <vt:lpstr>Lab exercises</vt:lpstr>
      <vt:lpstr>This class</vt:lpstr>
      <vt:lpstr>Contacting me : send me an email!</vt:lpstr>
      <vt:lpstr>This class</vt:lpstr>
      <vt:lpstr>Our tech stack</vt:lpstr>
      <vt:lpstr>Why Unity?</vt:lpstr>
      <vt:lpstr>Why not Unity?</vt:lpstr>
      <vt:lpstr>Recap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8</cp:revision>
  <dcterms:created xsi:type="dcterms:W3CDTF">2024-01-29T23:06:06Z</dcterms:created>
  <dcterms:modified xsi:type="dcterms:W3CDTF">2024-02-10T08:56:40Z</dcterms:modified>
</cp:coreProperties>
</file>

<file path=docProps/thumbnail.jpeg>
</file>